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4" r:id="rId1"/>
  </p:sldMasterIdLst>
  <p:notesMasterIdLst>
    <p:notesMasterId r:id="rId22"/>
  </p:notesMasterIdLst>
  <p:sldIdLst>
    <p:sldId id="256" r:id="rId2"/>
    <p:sldId id="257" r:id="rId3"/>
    <p:sldId id="258" r:id="rId4"/>
    <p:sldId id="259" r:id="rId5"/>
    <p:sldId id="260" r:id="rId6"/>
    <p:sldId id="261" r:id="rId7"/>
    <p:sldId id="265" r:id="rId8"/>
    <p:sldId id="262" r:id="rId9"/>
    <p:sldId id="267" r:id="rId10"/>
    <p:sldId id="268" r:id="rId11"/>
    <p:sldId id="269" r:id="rId12"/>
    <p:sldId id="270" r:id="rId13"/>
    <p:sldId id="271" r:id="rId14"/>
    <p:sldId id="272" r:id="rId15"/>
    <p:sldId id="273" r:id="rId16"/>
    <p:sldId id="274" r:id="rId17"/>
    <p:sldId id="275" r:id="rId18"/>
    <p:sldId id="263" r:id="rId19"/>
    <p:sldId id="264" r:id="rId20"/>
    <p:sldId id="26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49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8CDC73-AFD2-4255-B25F-C473793E7880}" type="datetimeFigureOut">
              <a:rPr lang="en-US" smtClean="0"/>
              <a:t>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66F0E1-1137-43BD-857D-5CAA5CC81FA0}" type="slidenum">
              <a:rPr lang="en-US" smtClean="0"/>
              <a:t>‹#›</a:t>
            </a:fld>
            <a:endParaRPr lang="en-US"/>
          </a:p>
        </p:txBody>
      </p:sp>
    </p:spTree>
    <p:extLst>
      <p:ext uri="{BB962C8B-B14F-4D97-AF65-F5344CB8AC3E}">
        <p14:creationId xmlns:p14="http://schemas.microsoft.com/office/powerpoint/2010/main" val="6076610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B66F0E1-1137-43BD-857D-5CAA5CC81FA0}" type="slidenum">
              <a:rPr lang="en-US" smtClean="0"/>
              <a:t>1</a:t>
            </a:fld>
            <a:endParaRPr lang="en-US"/>
          </a:p>
        </p:txBody>
      </p:sp>
    </p:spTree>
    <p:extLst>
      <p:ext uri="{BB962C8B-B14F-4D97-AF65-F5344CB8AC3E}">
        <p14:creationId xmlns:p14="http://schemas.microsoft.com/office/powerpoint/2010/main" val="1141599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63993585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31083935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767251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8607917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85487648"/>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3405293100"/>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4287066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26555988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391652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165F76-FBAE-42D0-955F-91E3CF04B54F}"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3259942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4165F76-FBAE-42D0-955F-91E3CF04B54F}" type="datetimeFigureOut">
              <a:rPr lang="en-US" smtClean="0"/>
              <a:t>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06753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165F76-FBAE-42D0-955F-91E3CF04B54F}" type="datetimeFigureOut">
              <a:rPr lang="en-US" smtClean="0"/>
              <a:t>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479281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4165F76-FBAE-42D0-955F-91E3CF04B54F}" type="datetimeFigureOut">
              <a:rPr lang="en-US" smtClean="0"/>
              <a:t>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978021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165F76-FBAE-42D0-955F-91E3CF04B54F}" type="datetimeFigureOut">
              <a:rPr lang="en-US" smtClean="0"/>
              <a:t>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1945616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165F76-FBAE-42D0-955F-91E3CF04B54F}" type="datetimeFigureOut">
              <a:rPr lang="en-US" smtClean="0"/>
              <a:t>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5D92D1-A5EB-4712-8800-673D29446F0B}" type="slidenum">
              <a:rPr lang="en-US" smtClean="0"/>
              <a:t>‹#›</a:t>
            </a:fld>
            <a:endParaRPr lang="en-US"/>
          </a:p>
        </p:txBody>
      </p:sp>
    </p:spTree>
    <p:extLst>
      <p:ext uri="{BB962C8B-B14F-4D97-AF65-F5344CB8AC3E}">
        <p14:creationId xmlns:p14="http://schemas.microsoft.com/office/powerpoint/2010/main" val="720892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5D92D1-A5EB-4712-8800-673D29446F0B}" type="slidenum">
              <a:rPr lang="en-US" smtClean="0"/>
              <a:t>‹#›</a:t>
            </a:fld>
            <a:endParaRPr lang="en-US"/>
          </a:p>
        </p:txBody>
      </p:sp>
      <p:sp>
        <p:nvSpPr>
          <p:cNvPr id="5" name="Date Placeholder 4"/>
          <p:cNvSpPr>
            <a:spLocks noGrp="1"/>
          </p:cNvSpPr>
          <p:nvPr>
            <p:ph type="dt" sz="half" idx="10"/>
          </p:nvPr>
        </p:nvSpPr>
        <p:spPr/>
        <p:txBody>
          <a:bodyPr/>
          <a:lstStyle/>
          <a:p>
            <a:fld id="{F4165F76-FBAE-42D0-955F-91E3CF04B54F}" type="datetimeFigureOut">
              <a:rPr lang="en-US" smtClean="0"/>
              <a:t>1/2/2025</a:t>
            </a:fld>
            <a:endParaRPr lang="en-US"/>
          </a:p>
        </p:txBody>
      </p:sp>
    </p:spTree>
    <p:extLst>
      <p:ext uri="{BB962C8B-B14F-4D97-AF65-F5344CB8AC3E}">
        <p14:creationId xmlns:p14="http://schemas.microsoft.com/office/powerpoint/2010/main" val="2442076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4165F76-FBAE-42D0-955F-91E3CF04B54F}" type="datetimeFigureOut">
              <a:rPr lang="en-US" smtClean="0"/>
              <a:t>1/2/2025</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B5D92D1-A5EB-4712-8800-673D29446F0B}" type="slidenum">
              <a:rPr lang="en-US" smtClean="0"/>
              <a:t>‹#›</a:t>
            </a:fld>
            <a:endParaRPr lang="en-US"/>
          </a:p>
        </p:txBody>
      </p:sp>
    </p:spTree>
    <p:extLst>
      <p:ext uri="{BB962C8B-B14F-4D97-AF65-F5344CB8AC3E}">
        <p14:creationId xmlns:p14="http://schemas.microsoft.com/office/powerpoint/2010/main" val="2600603910"/>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 id="2147483850" r:id="rId16"/>
  </p:sldLayoutIdLst>
  <p:timing>
    <p:tnLst>
      <p:par>
        <p:cTn id="1" dur="indefinite" restart="never" nodeType="tmRoot"/>
      </p:par>
    </p:tnLst>
  </p:timing>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9576" y="2180845"/>
            <a:ext cx="10091736" cy="1346851"/>
          </a:xfrm>
        </p:spPr>
        <p:txBody>
          <a:bodyPr>
            <a:noAutofit/>
          </a:bodyPr>
          <a:lstStyle/>
          <a:p>
            <a:pPr algn="ctr"/>
            <a:r>
              <a:rPr lang="en-US" sz="4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THIẾT KẾ FRONT-END CHO WEBSITE </a:t>
            </a:r>
            <a:br>
              <a:rPr lang="en-US" sz="4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br>
            <a:r>
              <a:rPr lang="en-US" sz="4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GIỚI THIỆU VÀ CHIA SẺ TÀI LIỆU HỌC TẬP</a:t>
            </a:r>
            <a:endParaRPr lang="en-US" sz="4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3" name="Subtitle 2"/>
          <p:cNvSpPr>
            <a:spLocks noGrp="1"/>
          </p:cNvSpPr>
          <p:nvPr>
            <p:ph type="subTitle" idx="1"/>
          </p:nvPr>
        </p:nvSpPr>
        <p:spPr>
          <a:xfrm>
            <a:off x="819151" y="4151641"/>
            <a:ext cx="2607733" cy="1096899"/>
          </a:xfrm>
        </p:spPr>
        <p:txBody>
          <a:bodyPr/>
          <a:lstStyle/>
          <a:p>
            <a:pPr algn="l"/>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Giáo</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viên</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hướng</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dẫn</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l"/>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Th.S</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Phạm</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Minh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Đương</a:t>
            </a: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Trường Đại học Trà Vinh - tvu.edu.v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6" name="Subtitle 2"/>
          <p:cNvSpPr txBox="1">
            <a:spLocks/>
          </p:cNvSpPr>
          <p:nvPr/>
        </p:nvSpPr>
        <p:spPr>
          <a:xfrm>
            <a:off x="7710309" y="4147847"/>
            <a:ext cx="2791003" cy="1692743"/>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Sinh</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viên</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thực</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i="1" err="1" smtClean="0">
                <a:solidFill>
                  <a:schemeClr val="tx1"/>
                </a:solidFill>
                <a:latin typeface="Tahoma" panose="020B0604030504040204" pitchFamily="34" charset="0"/>
                <a:ea typeface="Tahoma" panose="020B0604030504040204" pitchFamily="34" charset="0"/>
                <a:cs typeface="Tahoma" panose="020B0604030504040204" pitchFamily="34" charset="0"/>
              </a:rPr>
              <a:t>hiện</a:t>
            </a:r>
            <a:r>
              <a:rPr lang="en-US" sz="1600" i="1"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l"/>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Họ</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và</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tên</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Kiều</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Gia Thịnh</a:t>
            </a:r>
          </a:p>
          <a:p>
            <a:pPr algn="l"/>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MSSV: 110122167</a:t>
            </a:r>
          </a:p>
          <a:p>
            <a:pPr algn="l"/>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Mã</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err="1" smtClean="0">
                <a:solidFill>
                  <a:schemeClr val="tx1"/>
                </a:solidFill>
                <a:latin typeface="Tahoma" panose="020B0604030504040204" pitchFamily="34" charset="0"/>
                <a:ea typeface="Tahoma" panose="020B0604030504040204" pitchFamily="34" charset="0"/>
                <a:cs typeface="Tahoma" panose="020B0604030504040204" pitchFamily="34" charset="0"/>
              </a:rPr>
              <a:t>lớp</a:t>
            </a: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 DA22TTC</a:t>
            </a: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p:nvSpPr>
        <p:spPr>
          <a:xfrm>
            <a:off x="3426884" y="1099029"/>
            <a:ext cx="4995825" cy="461665"/>
          </a:xfrm>
          <a:prstGeom prst="rect">
            <a:avLst/>
          </a:prstGeom>
          <a:noFill/>
        </p:spPr>
        <p:txBody>
          <a:bodyPr wrap="square" rtlCol="0">
            <a:spAutoFit/>
          </a:bodyPr>
          <a:lstStyle/>
          <a:p>
            <a:r>
              <a:rPr lang="en-US" sz="2400" b="1" smtClean="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BÁO CÁO ĐỒ ÁN CƠ SỞ NGÀNH</a:t>
            </a:r>
            <a:endParaRPr lang="en-US" sz="2400" b="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0" name="TextBox 9"/>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47605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chi tiết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trang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chi tiết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trang chi tiết tài liệu gồm có tên tài liệu, mô tả tài liệu, nội dung tóm tắt tài liệu, tệp pdf của tài liệu, chia sẻ tài liệu, đánh giá tài liệu và video học thuật.</a:t>
            </a: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3669060"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3"/>
          <a:stretch>
            <a:fillRect/>
          </a:stretch>
        </p:blipFill>
        <p:spPr>
          <a:xfrm>
            <a:off x="5781948" y="1798095"/>
            <a:ext cx="3037625" cy="4642115"/>
          </a:xfrm>
          <a:prstGeom prst="rect">
            <a:avLst/>
          </a:prstGeom>
        </p:spPr>
      </p:pic>
    </p:spTree>
    <p:extLst>
      <p:ext uri="{BB962C8B-B14F-4D97-AF65-F5344CB8AC3E}">
        <p14:creationId xmlns:p14="http://schemas.microsoft.com/office/powerpoint/2010/main" val="211259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tin tức</a:t>
            </a:r>
          </a:p>
          <a:p>
            <a:pPr marL="0" indent="0" algn="just">
              <a:buClrTx/>
              <a:buNone/>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trang tin tức: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trang bao gồm các tin tức về các tài liệu học tập, công nghệ, AI,… . Giúp người dùng cập nhật các thông tin mới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nhất</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3085586"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712158" y="1798095"/>
            <a:ext cx="2593732" cy="4642115"/>
          </a:xfrm>
          <a:prstGeom prst="rect">
            <a:avLst/>
          </a:prstGeom>
        </p:spPr>
      </p:pic>
    </p:spTree>
    <p:extLst>
      <p:ext uri="{BB962C8B-B14F-4D97-AF65-F5344CB8AC3E}">
        <p14:creationId xmlns:p14="http://schemas.microsoft.com/office/powerpoint/2010/main" val="32718534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đăng tải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trang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đăng tải tài liệu: là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nơi để người dùng chia sẻ tài liệu của mình với cộng đồng học tập</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  </a:t>
            </a: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5132100"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672225" y="1798095"/>
            <a:ext cx="4720111" cy="4642115"/>
          </a:xfrm>
          <a:prstGeom prst="rect">
            <a:avLst/>
          </a:prstGeom>
        </p:spPr>
      </p:pic>
    </p:spTree>
    <p:extLst>
      <p:ext uri="{BB962C8B-B14F-4D97-AF65-F5344CB8AC3E}">
        <p14:creationId xmlns:p14="http://schemas.microsoft.com/office/powerpoint/2010/main" val="14110231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đăng ký</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trang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đăng ký: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gồm các thông tin để đăng ký tài khoản như: họ và tên, email, mật khẩu, nhập lại mật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khẩu</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5123392"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3"/>
          <a:stretch>
            <a:fillRect/>
          </a:stretch>
        </p:blipFill>
        <p:spPr>
          <a:xfrm>
            <a:off x="5649417" y="1796141"/>
            <a:ext cx="4757019" cy="4646023"/>
          </a:xfrm>
          <a:prstGeom prst="rect">
            <a:avLst/>
          </a:prstGeom>
        </p:spPr>
      </p:pic>
    </p:spTree>
    <p:extLst>
      <p:ext uri="{BB962C8B-B14F-4D97-AF65-F5344CB8AC3E}">
        <p14:creationId xmlns:p14="http://schemas.microsoft.com/office/powerpoint/2010/main" val="204665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đăng nhập</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trang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đăng nhập: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gồm có email và mật khẩu để đăng nhập hoặc có thể đăng nhập với tài khoản Google.</a:t>
            </a:r>
          </a:p>
          <a:p>
            <a:pPr marL="0" indent="0" algn="just">
              <a:buClrTx/>
              <a:buNone/>
            </a:pP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466231" y="1628502"/>
            <a:ext cx="5785244"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601170" y="1798642"/>
            <a:ext cx="5515366" cy="4641021"/>
          </a:xfrm>
          <a:prstGeom prst="rect">
            <a:avLst/>
          </a:prstGeom>
        </p:spPr>
      </p:pic>
    </p:spTree>
    <p:extLst>
      <p:ext uri="{BB962C8B-B14F-4D97-AF65-F5344CB8AC3E}">
        <p14:creationId xmlns:p14="http://schemas.microsoft.com/office/powerpoint/2010/main" val="40103227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Chức năng tìm kiếm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tả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chức năng tìm kiếm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gồm có thanh nhập liệu để nhập tên tài liệu học tập. Chức năng tìm kiếm tương đối giúp người dùng tìm kiếm tài liệu dễ dàng.</a:t>
            </a:r>
          </a:p>
          <a:p>
            <a:pPr marL="0" indent="0" algn="just">
              <a:buClrTx/>
              <a:buNone/>
            </a:pP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739775" y="3100252"/>
            <a:ext cx="6452506" cy="2926079"/>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928801" y="3203060"/>
            <a:ext cx="6074454" cy="2720461"/>
          </a:xfrm>
          <a:prstGeom prst="rect">
            <a:avLst/>
          </a:prstGeom>
        </p:spPr>
      </p:pic>
    </p:spTree>
    <p:extLst>
      <p:ext uri="{BB962C8B-B14F-4D97-AF65-F5344CB8AC3E}">
        <p14:creationId xmlns:p14="http://schemas.microsoft.com/office/powerpoint/2010/main" val="215159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443003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Chức năng đánh giá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tả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chức năng đánh giá tài liệu: người dùng chọn số sao và nhập đánh giá vào ô nhập liệu và nhấn Gửi. Các đánh giá của người dung sẽ được hiển thị dưới mục “Các đánh giá”.</a:t>
            </a: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381898" y="1526628"/>
            <a:ext cx="6078582" cy="4430035"/>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500653" y="1686020"/>
            <a:ext cx="5839449" cy="4122597"/>
          </a:xfrm>
          <a:prstGeom prst="rect">
            <a:avLst/>
          </a:prstGeom>
        </p:spPr>
      </p:pic>
    </p:spTree>
    <p:extLst>
      <p:ext uri="{BB962C8B-B14F-4D97-AF65-F5344CB8AC3E}">
        <p14:creationId xmlns:p14="http://schemas.microsoft.com/office/powerpoint/2010/main" val="29210580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443003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Chức năng đăng tải tài liệu</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tả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chức năng đăng tải tài liệu: người dùng điền đầy đủ các thông tin về tài liệu và chọn tệp tài liệu môn học, sau đó nhấn Đăng tải. Tài liệu được người dùng đăng tải sẽ được hiển thị ở “Danh sách tài liệu đã đăng tải”.</a:t>
            </a: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ectangle 8"/>
          <p:cNvSpPr/>
          <p:nvPr/>
        </p:nvSpPr>
        <p:spPr>
          <a:xfrm>
            <a:off x="5381898" y="1526628"/>
            <a:ext cx="5242559" cy="4882881"/>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5639131" y="1671182"/>
            <a:ext cx="4728092" cy="4593771"/>
          </a:xfrm>
          <a:prstGeom prst="rect">
            <a:avLst/>
          </a:prstGeom>
        </p:spPr>
      </p:pic>
    </p:spTree>
    <p:extLst>
      <p:ext uri="{BB962C8B-B14F-4D97-AF65-F5344CB8AC3E}">
        <p14:creationId xmlns:p14="http://schemas.microsoft.com/office/powerpoint/2010/main" val="1908940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061380" cy="442921"/>
          </a:xfrm>
        </p:spPr>
        <p:txBody>
          <a:bodyPr>
            <a:normAutofit/>
          </a:bodyPr>
          <a:lstStyle/>
          <a:p>
            <a:r>
              <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7</a:t>
            </a:r>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HƯỚNG PHÁT TRIỂN</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5" name="Content Placeholder 2"/>
          <p:cNvSpPr>
            <a:spLocks noGrp="1"/>
          </p:cNvSpPr>
          <p:nvPr>
            <p:ph idx="1"/>
          </p:nvPr>
        </p:nvSpPr>
        <p:spPr>
          <a:xfrm>
            <a:off x="639763" y="1440487"/>
            <a:ext cx="8596668" cy="3131513"/>
          </a:xfrm>
        </p:spPr>
        <p:txBody>
          <a:bodyPr>
            <a:normAutofit/>
          </a:bodyPr>
          <a:lstStyle/>
          <a:p>
            <a:pPr marL="0" indent="0">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Hướng phát triển của website trong tương lai</a:t>
            </a:r>
            <a:endParaRPr lang="en-US" sz="1600"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Cải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thiện công cụ tìm kiếm tài liệu học tập.</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Cải thiện nguồn tài liệu học tập chính xác và an toàn nhất.</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Nâng cấp giao diện thân thiện, dễ sử dụng hơn.</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Thêm chức năng lưu tài liệu để lần sử dụng tiếp theo nhanh chóng và dễ dàng hơn.</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Thêm chức năng cho phép người dùng đăng bài viết chia sẻ cái tài liệu học tập hữu ích, các kiến thức về tài liệu học tập, công nghệ, …</a:t>
            </a:r>
          </a:p>
          <a:p>
            <a:pPr>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Tích hợp thêm Chatbot hỗ trợ người dùng kịp thời</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287910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1859597" cy="442921"/>
          </a:xfrm>
        </p:spPr>
        <p:txBody>
          <a:bodyPr>
            <a:normAutofit/>
          </a:bodyPr>
          <a:lstStyle/>
          <a:p>
            <a:r>
              <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8</a:t>
            </a:r>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KẾT LUẬN</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5" name="Content Placeholder 2"/>
          <p:cNvSpPr>
            <a:spLocks noGrp="1"/>
          </p:cNvSpPr>
          <p:nvPr>
            <p:ph idx="1"/>
          </p:nvPr>
        </p:nvSpPr>
        <p:spPr>
          <a:xfrm>
            <a:off x="639763" y="1440487"/>
            <a:ext cx="8596668" cy="5417513"/>
          </a:xfrm>
        </p:spPr>
        <p:txBody>
          <a:bodyPr>
            <a:normAutofit lnSpcReduction="10000"/>
          </a:body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Ưu điểm của website:</a:t>
            </a:r>
          </a:p>
          <a:p>
            <a:pPr algn="just">
              <a:buClrTx/>
              <a:buFont typeface="Arial" panose="020B0604020202020204" pitchFamily="34" charset="0"/>
              <a:buChar char="•"/>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Giao diện thân thiện, hài hòa. Dễ sử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dụng.</a:t>
            </a:r>
          </a:p>
          <a:p>
            <a:pPr algn="just">
              <a:buClrTx/>
              <a:buFont typeface="Arial" panose="020B0604020202020204" pitchFamily="34" charset="0"/>
              <a:buChar char="•"/>
            </a:pP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Chức năng phân loại và tìm kiếm tài liệu mạnh mẽ: giúp người dùng dễ dàng tìm thấy tài liệu học tập phù hợp với nhu cầu của mình</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algn="just">
              <a:buClrTx/>
              <a:buFont typeface="Arial" panose="020B0604020202020204" pitchFamily="34" charset="0"/>
              <a:buChar char="•"/>
            </a:pP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Khả năng tương tác: Người dùng có thể bình luận, đánh giá và chia sẻ cảm nhận về các tài liệu, tạo ra sự kết nối và trao đổi kiến thức giữa cộng đồng học viên</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algn="just">
              <a:buClrTx/>
              <a:buFont typeface="Arial" panose="020B0604020202020204" pitchFamily="34" charset="0"/>
              <a:buChar char="•"/>
            </a:pP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Người dùng có thể tải xuống tài liệu của từng môn học từ kho tài </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 đa dạng,</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phong </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phú</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just">
              <a:buClrTx/>
              <a:buFont typeface="Arial" panose="020B0604020202020204" pitchFamily="34" charset="0"/>
              <a:buChar char="•"/>
            </a:pP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Chức năng đăng tải tài </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liệu:</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giúp</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 </a:t>
            </a:r>
            <a:r>
              <a:rPr lang="vi-VN" sz="1600">
                <a:solidFill>
                  <a:schemeClr val="tx1"/>
                </a:solidFill>
                <a:latin typeface="Tahoma" panose="020B0604030504040204" pitchFamily="34" charset="0"/>
                <a:ea typeface="Tahoma" panose="020B0604030504040204" pitchFamily="34" charset="0"/>
                <a:cs typeface="Tahoma" panose="020B0604030504040204" pitchFamily="34" charset="0"/>
              </a:rPr>
              <a:t>người dùng có thể chia sẻ tài liệu của mình cho cộng đồng học tập từ đó tạo sự kết nối và trao đổi kiến thức</a:t>
            </a:r>
            <a:r>
              <a:rPr lang="vi-VN"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Nhược điểm của website:</a:t>
            </a:r>
          </a:p>
          <a:p>
            <a:pPr algn="just">
              <a:buClrTx/>
              <a:buFont typeface="Arial" panose="020B0604020202020204" pitchFamily="34" charset="0"/>
              <a:buChar char="•"/>
            </a:pPr>
            <a:r>
              <a:rPr lang="vi-VN" sz="1600">
                <a:solidFill>
                  <a:schemeClr val="tx1"/>
                </a:solidFill>
                <a:latin typeface="+mj-lt"/>
              </a:rPr>
              <a:t>Chưa có hệ thống quản lý người </a:t>
            </a:r>
            <a:r>
              <a:rPr lang="vi-VN" sz="1600" smtClean="0">
                <a:solidFill>
                  <a:schemeClr val="tx1"/>
                </a:solidFill>
                <a:latin typeface="+mj-lt"/>
              </a:rPr>
              <a:t>dùng</a:t>
            </a:r>
            <a:endParaRPr lang="en-US" sz="1600" smtClean="0">
              <a:solidFill>
                <a:schemeClr val="tx1"/>
              </a:solidFill>
              <a:latin typeface="+mj-lt"/>
            </a:endParaRPr>
          </a:p>
          <a:p>
            <a:pPr algn="just">
              <a:buClrTx/>
              <a:buFont typeface="Arial" panose="020B0604020202020204" pitchFamily="34" charset="0"/>
              <a:buChar char="•"/>
            </a:pPr>
            <a:r>
              <a:rPr lang="vi-VN" sz="1600">
                <a:solidFill>
                  <a:schemeClr val="tx1"/>
                </a:solidFill>
                <a:latin typeface="+mj-lt"/>
              </a:rPr>
              <a:t>Nguồn tài liệu chưa được kiểm </a:t>
            </a:r>
            <a:r>
              <a:rPr lang="vi-VN" sz="1600" smtClean="0">
                <a:solidFill>
                  <a:schemeClr val="tx1"/>
                </a:solidFill>
                <a:latin typeface="+mj-lt"/>
              </a:rPr>
              <a:t>duyệt</a:t>
            </a:r>
            <a:endParaRPr lang="en-US" sz="1600" smtClean="0">
              <a:solidFill>
                <a:schemeClr val="tx1"/>
              </a:solidFill>
              <a:latin typeface="+mj-lt"/>
            </a:endParaRPr>
          </a:p>
          <a:p>
            <a:pPr algn="just">
              <a:buClrTx/>
              <a:buFont typeface="Arial" panose="020B0604020202020204" pitchFamily="34" charset="0"/>
              <a:buChar char="•"/>
            </a:pPr>
            <a:r>
              <a:rPr lang="vi-VN" sz="1600">
                <a:solidFill>
                  <a:schemeClr val="tx1"/>
                </a:solidFill>
                <a:latin typeface="+mj-lt"/>
              </a:rPr>
              <a:t>Vấn đề bảo mật: chức năng đăng nhập bằng Email và mật khẩu chưa xác thực được email từ đó sẽ bị </a:t>
            </a:r>
            <a:r>
              <a:rPr lang="vi-VN" sz="1600" smtClean="0">
                <a:solidFill>
                  <a:schemeClr val="tx1"/>
                </a:solidFill>
                <a:latin typeface="+mj-lt"/>
              </a:rPr>
              <a:t>spam</a:t>
            </a:r>
            <a:endParaRPr lang="en-US" sz="1600" smtClean="0">
              <a:solidFill>
                <a:schemeClr val="tx1"/>
              </a:solidFill>
              <a:latin typeface="+mj-lt"/>
            </a:endParaRPr>
          </a:p>
          <a:p>
            <a:pPr algn="just">
              <a:buClrTx/>
              <a:buFont typeface="Arial" panose="020B0604020202020204" pitchFamily="34" charset="0"/>
              <a:buChar char="•"/>
            </a:pPr>
            <a:r>
              <a:rPr lang="vi-VN" sz="1600">
                <a:solidFill>
                  <a:schemeClr val="tx1"/>
                </a:solidFill>
                <a:latin typeface="+mj-lt"/>
              </a:rPr>
              <a:t>Thiết kế không tối ưu cho tất cả thiết </a:t>
            </a:r>
            <a:r>
              <a:rPr lang="vi-VN" sz="1600" smtClean="0">
                <a:solidFill>
                  <a:schemeClr val="tx1"/>
                </a:solidFill>
                <a:latin typeface="+mj-lt"/>
              </a:rPr>
              <a:t>bị</a:t>
            </a:r>
            <a:endParaRPr lang="en-US" sz="1600" smtClean="0">
              <a:solidFill>
                <a:schemeClr val="tx1"/>
              </a:solidFill>
              <a:latin typeface="+mj-lt"/>
            </a:endParaRPr>
          </a:p>
          <a:p>
            <a:pPr algn="just">
              <a:buClrTx/>
              <a:buFont typeface="Arial" panose="020B0604020202020204" pitchFamily="34" charset="0"/>
              <a:buChar char="•"/>
            </a:pPr>
            <a:r>
              <a:rPr lang="en-US" sz="1600">
                <a:solidFill>
                  <a:schemeClr val="tx1"/>
                </a:solidFill>
                <a:latin typeface="+mj-lt"/>
              </a:rPr>
              <a:t>Kho chứa tài liệu còn hạn chế</a:t>
            </a:r>
            <a:endParaRPr lang="en-US" sz="1600" i="1" smtClean="0">
              <a:solidFill>
                <a:schemeClr val="tx1"/>
              </a:solidFill>
              <a:latin typeface="+mj-lt"/>
              <a:ea typeface="Tahoma" panose="020B0604030504040204" pitchFamily="34" charset="0"/>
              <a:cs typeface="Tahoma" panose="020B0604030504040204" pitchFamily="34" charset="0"/>
            </a:endParaRPr>
          </a:p>
          <a:p>
            <a:pPr marL="0" indent="0" algn="just">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9889382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6" name="TextBox 5"/>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7" name="Title 6"/>
          <p:cNvSpPr>
            <a:spLocks noGrp="1"/>
          </p:cNvSpPr>
          <p:nvPr>
            <p:ph type="title"/>
          </p:nvPr>
        </p:nvSpPr>
        <p:spPr>
          <a:xfrm>
            <a:off x="819151" y="1484663"/>
            <a:ext cx="4048124" cy="762519"/>
          </a:xfrm>
        </p:spPr>
        <p:txBody>
          <a:bodyPr>
            <a:normAutofit/>
          </a:bodyPr>
          <a:lstStyle/>
          <a:p>
            <a:r>
              <a:rPr lang="en-US"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NỘI DUNG ĐỒ ÁN</a:t>
            </a:r>
            <a:endParaRPr lang="en-US">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7"/>
          <p:cNvSpPr>
            <a:spLocks noGrp="1"/>
          </p:cNvSpPr>
          <p:nvPr>
            <p:ph idx="1"/>
          </p:nvPr>
        </p:nvSpPr>
        <p:spPr>
          <a:xfrm>
            <a:off x="819151" y="2339456"/>
            <a:ext cx="8477249" cy="3508894"/>
          </a:xfrm>
        </p:spPr>
        <p:txBody>
          <a:bodyPr>
            <a:normAutofit fontScale="77500" lnSpcReduction="20000"/>
          </a:bodyPr>
          <a:lstStyle/>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Lý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do chọn đề tài, mục tiêu nghiên cứu</a:t>
            </a: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Cơ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sở lý thuyết</a:t>
            </a: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Mô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tả đề </a:t>
            </a: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tài</a:t>
            </a: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Sử dụng Firebase để thiết kế chức năng đăng ký đăng nhập</a:t>
            </a:r>
          </a:p>
          <a:p>
            <a:pPr marL="514350" indent="-514350">
              <a:buClrTx/>
              <a:buFont typeface="+mj-lt"/>
              <a:buAutoNum type="arabicPeriod"/>
            </a:pP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Sử dụng Firebase để thiết kế chức năng đăng </a:t>
            </a: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tải tài liệu</a:t>
            </a:r>
            <a:endParaRPr lang="en-US" sz="28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Kết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quả đạt </a:t>
            </a: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được</a:t>
            </a:r>
            <a:endParaRPr lang="en-US" sz="2800">
              <a:solidFill>
                <a:schemeClr val="tx1"/>
              </a:solidFill>
              <a:latin typeface="Tahoma" panose="020B0604030504040204" pitchFamily="34" charset="0"/>
              <a:ea typeface="Tahoma" panose="020B0604030504040204" pitchFamily="34" charset="0"/>
              <a:cs typeface="Tahoma" panose="020B0604030504040204" pitchFamily="34" charset="0"/>
            </a:endParaRP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Hướng </a:t>
            </a:r>
            <a:r>
              <a:rPr lang="en-US" sz="2800">
                <a:solidFill>
                  <a:schemeClr val="tx1"/>
                </a:solidFill>
                <a:latin typeface="Tahoma" panose="020B0604030504040204" pitchFamily="34" charset="0"/>
                <a:ea typeface="Tahoma" panose="020B0604030504040204" pitchFamily="34" charset="0"/>
                <a:cs typeface="Tahoma" panose="020B0604030504040204" pitchFamily="34" charset="0"/>
              </a:rPr>
              <a:t>phát triển</a:t>
            </a:r>
          </a:p>
          <a:p>
            <a:pPr marL="514350" indent="-514350">
              <a:buClrTx/>
              <a:buFont typeface="+mj-lt"/>
              <a:buAutoNum type="arabicPeriod"/>
            </a:pPr>
            <a:r>
              <a:rPr lang="en-US" sz="2800" smtClean="0">
                <a:solidFill>
                  <a:schemeClr val="tx1"/>
                </a:solidFill>
                <a:latin typeface="Tahoma" panose="020B0604030504040204" pitchFamily="34" charset="0"/>
                <a:ea typeface="Tahoma" panose="020B0604030504040204" pitchFamily="34" charset="0"/>
                <a:cs typeface="Tahoma" panose="020B0604030504040204" pitchFamily="34" charset="0"/>
              </a:rPr>
              <a:t>Kết luận</a:t>
            </a:r>
            <a:endParaRPr lang="en-US" sz="280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7216071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2795451"/>
            <a:ext cx="10467703" cy="1631216"/>
          </a:xfrm>
          <a:prstGeom prst="rect">
            <a:avLst/>
          </a:prstGeom>
          <a:noFill/>
        </p:spPr>
        <p:txBody>
          <a:bodyPr wrap="square" rtlCol="0">
            <a:spAutoFit/>
          </a:bodyPr>
          <a:lstStyle/>
          <a:p>
            <a:pPr algn="ctr"/>
            <a:r>
              <a:rPr lang="en-US" sz="5000" smtClean="0">
                <a:latin typeface="Tahoma" panose="020B0604030504040204" pitchFamily="34" charset="0"/>
                <a:ea typeface="Tahoma" panose="020B0604030504040204" pitchFamily="34" charset="0"/>
                <a:cs typeface="Tahoma" panose="020B0604030504040204" pitchFamily="34" charset="0"/>
              </a:rPr>
              <a:t>CẢM ƠN QUÝ THẦY CÔ VÀ CÁC BẠN </a:t>
            </a:r>
          </a:p>
          <a:p>
            <a:pPr algn="ctr"/>
            <a:r>
              <a:rPr lang="en-US" sz="5000" smtClean="0">
                <a:latin typeface="Tahoma" panose="020B0604030504040204" pitchFamily="34" charset="0"/>
                <a:ea typeface="Tahoma" panose="020B0604030504040204" pitchFamily="34" charset="0"/>
                <a:cs typeface="Tahoma" panose="020B0604030504040204" pitchFamily="34" charset="0"/>
              </a:rPr>
              <a:t>ĐÃ LẮNG NGHE!</a:t>
            </a:r>
            <a:endParaRPr lang="en-US" sz="50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345843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763" y="905292"/>
            <a:ext cx="5850684"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1.	LÍ DO CHỌN ĐỀ TÀI, MỤC TIÊU NGHIÊN CỨU</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639763" y="1440487"/>
            <a:ext cx="8596668" cy="5417513"/>
          </a:xfrm>
        </p:spPr>
        <p:txBody>
          <a:bodyPr>
            <a:normAutofit/>
          </a:bodyPr>
          <a:lstStyle/>
          <a:p>
            <a:pPr marL="0" indent="0">
              <a:buNone/>
            </a:pPr>
            <a:r>
              <a:rPr lang="en-US" i="1" err="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Lí</a:t>
            </a: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do </a:t>
            </a:r>
            <a:r>
              <a:rPr lang="en-US" i="1" err="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chọn</a:t>
            </a: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n-US" i="1" err="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đề</a:t>
            </a: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tài</a:t>
            </a:r>
          </a:p>
          <a:p>
            <a:pPr marL="0" indent="0" algn="just">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Trong thời đại 4.0, công nghệ thông tin đang thay đổi cách con người học tập và tiếp cận tri thức. Học trực tuyến, chia sẻ tài liệu và xây dựng cộng đồng học tập đã trở thành xu hướng phổ biến, đặc biệt đối với học sinh, sinh viên và những người tự học. Tuy nhiên, thực tế hiện nay vẫn tồn tại những khó khăn trong việc tìm kiếm nguồn tài liệu học tập chất lượng, phù hợp với nhu cầu cá nhân. Đây chính là động lực để tôi quyết định lựa chọn đề tài “Thiết kế front-end cho website giới thiệu và chia sẻ tài liệu học tập” – một nền tảng trực tuyến giới thiệu và chia sẻ tài liệu học tập</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marL="0" indent="0" algn="just">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Mục tiêu nghiên cứu</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Đáp ứng nhu cầu tìm kiếm tài liệu học tập một cách nhanh chóng và chính xác.</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Cung cấp nguồn tài liệu học tập phong phú và chất lượng.</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Tạo không gian học tập thân thiện và dễ sử dụng.</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Hỗ trợ học tập đa dạng đối tượng người dùng.</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Tạo cơ hội kết nối và tương tác giữa các người dùng.</a:t>
            </a:r>
          </a:p>
          <a:p>
            <a:pPr algn="just">
              <a:buClr>
                <a:schemeClr val="tx1"/>
              </a:buClr>
              <a:buFont typeface="+mj-lt"/>
              <a:buAutoNum type="arabicPeriod"/>
            </a:pPr>
            <a:r>
              <a:rPr lang="en-US" sz="1700">
                <a:solidFill>
                  <a:schemeClr val="tx1"/>
                </a:solidFill>
                <a:latin typeface="Tahoma" panose="020B0604030504040204" pitchFamily="34" charset="0"/>
                <a:ea typeface="Tahoma" panose="020B0604030504040204" pitchFamily="34" charset="0"/>
                <a:cs typeface="Tahoma" panose="020B0604030504040204" pitchFamily="34" charset="0"/>
              </a:rPr>
              <a:t>Góp phần nâng cao hiệu quả học tập.</a:t>
            </a:r>
          </a:p>
          <a:p>
            <a:pPr algn="just">
              <a:buClrTx/>
              <a:buFont typeface="+mj-lt"/>
              <a:buAutoNum type="arabicPeriod"/>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4"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6" name="TextBox 5"/>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423440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639764" y="905293"/>
            <a:ext cx="3120570" cy="442922"/>
          </a:xfrm>
        </p:spPr>
        <p:txBody>
          <a:bodyPr>
            <a:normAutofit/>
          </a:bodyPr>
          <a:lstStyle/>
          <a:p>
            <a:r>
              <a:rPr lang="en-US" sz="22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2.  CƠ SỞ LÝ THUYẾT</a:t>
            </a:r>
            <a:endParaRPr lang="en-US" sz="22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0" name="Content Placeholder 2"/>
          <p:cNvSpPr>
            <a:spLocks noGrp="1"/>
          </p:cNvSpPr>
          <p:nvPr>
            <p:ph idx="1"/>
          </p:nvPr>
        </p:nvSpPr>
        <p:spPr>
          <a:xfrm>
            <a:off x="639763" y="1440487"/>
            <a:ext cx="8596668" cy="5417513"/>
          </a:xfrm>
        </p:spPr>
        <p:txBody>
          <a:bodyPr>
            <a:normAutofit/>
          </a:bodyPr>
          <a:lstStyle/>
          <a:p>
            <a:pPr algn="just">
              <a:lnSpc>
                <a:spcPct val="200000"/>
              </a:lnSpc>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HTML</a:t>
            </a:r>
          </a:p>
          <a:p>
            <a:pPr algn="just">
              <a:lnSpc>
                <a:spcPct val="200000"/>
              </a:lnSpc>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CSS</a:t>
            </a:r>
          </a:p>
          <a:p>
            <a:pPr algn="just">
              <a:lnSpc>
                <a:spcPct val="200000"/>
              </a:lnSpc>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JAVASCRIPT</a:t>
            </a:r>
          </a:p>
          <a:p>
            <a:pPr algn="just">
              <a:lnSpc>
                <a:spcPct val="200000"/>
              </a:lnSpc>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FIREBASE</a:t>
            </a: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11"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13" name="TextBox 12"/>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HTML - Wikipedi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6404" y="4315341"/>
            <a:ext cx="1428160" cy="142816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le:CSS3 logo and wordmark.svg - Wikipedia"/>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48778" y="4312700"/>
            <a:ext cx="1011556" cy="142816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 xmlns:a16="http://schemas.microsoft.com/office/drawing/2014/main" id="{101EFF71-2EFD-C4CF-7A50-6FB560DB98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4548" y="4315341"/>
            <a:ext cx="1315864" cy="1425519"/>
          </a:xfrm>
          <a:prstGeom prst="rect">
            <a:avLst/>
          </a:prstGeom>
        </p:spPr>
      </p:pic>
      <p:pic>
        <p:nvPicPr>
          <p:cNvPr id="1036" name="Picture 12" descr="Firebase Brand Guidelines"/>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880662" y="4312700"/>
            <a:ext cx="1425519" cy="1425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6438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639763" y="905292"/>
            <a:ext cx="5850684"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3.	MÔ TẢ ĐỀ TÀI</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6" name="Content Placeholder 2"/>
          <p:cNvSpPr>
            <a:spLocks noGrp="1"/>
          </p:cNvSpPr>
          <p:nvPr>
            <p:ph idx="1"/>
          </p:nvPr>
        </p:nvSpPr>
        <p:spPr>
          <a:xfrm>
            <a:off x="639763" y="1440487"/>
            <a:ext cx="8596668" cy="5417513"/>
          </a:xfrm>
        </p:spPr>
        <p:txBody>
          <a:bodyPr>
            <a:normAutofit/>
          </a:bodyPr>
          <a:lstStyle/>
          <a:p>
            <a:pPr marL="0" indent="0" algn="just">
              <a:buClrTx/>
              <a:buNone/>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Website được xây dựng nhằm cung cấp các tài liệu học tập đa dạng, chất lượng cao, giúp người dùng tiếp cận kiến thức một cách nhanh chóng và tiện lợi. Website này bao gồm các trang chính như trang chủ, danh mục tài liệu, trang chi tiết tài liệu, tin tức, trang đăng tải tài liệu.</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chủ: được thiết kế để hiển thị các tài liệu nổi bật, những tài liệu có lượt xem và độ tương tác của người dùng cao qua việc đánh giá, thích và chia sẻ tài liệu.</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Danh mục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là một menu tài liệu gồm các lĩnh vực như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toán, lập trình</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dữ liệu</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kiến trúc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máy tính và một số tài liệu khác</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chi tiết tài liệu: được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thiết kế với mục tiêu cung cấp thông tin chi tiết như tên tài liệu, mô tả,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tệp tài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liệu môn học, video học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thuật và phần đánh giá tài liệu nhằm tăng tính tương tác và chất lượng của tài liệu học tập.</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tin tức: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là nơi cập nhật các thông tin chính xác và hữu ích liên quan đến tài liệu học tập, giáo dục, công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nghệ, AI, …</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tải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là nơi người dùng có thể chia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sẻ tài liệu </a:t>
            </a: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của mình với cộng đồng học tập</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ký: sử dụng email và mật khẩu để đăng ký.</a:t>
            </a:r>
          </a:p>
          <a:p>
            <a:pPr algn="just">
              <a:buClrTx/>
              <a:buFont typeface="Arial" panose="020B0604020202020204" pitchFamily="34" charset="0"/>
              <a:buChar char="•"/>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nhập: sử dụng email và mật khẩu để đăng nhập hoặc có thể đăng nhập bằng tài khoản Google.</a:t>
            </a:r>
            <a:endParaRPr lang="en-US" sz="1600">
              <a:solidFill>
                <a:schemeClr val="tx1"/>
              </a:solidFill>
              <a:latin typeface="Tahoma" panose="020B0604030504040204" pitchFamily="34" charset="0"/>
              <a:ea typeface="Tahoma" panose="020B0604030504040204" pitchFamily="34" charset="0"/>
              <a:cs typeface="Tahoma" panose="020B0604030504040204" pitchFamily="34" charset="0"/>
            </a:endParaRPr>
          </a:p>
          <a:p>
            <a:pPr algn="just">
              <a:buClrTx/>
              <a:buFont typeface="Arial" panose="020B0604020202020204" pitchFamily="34" charset="0"/>
              <a:buChar char="•"/>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7"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9405884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639763" y="4226817"/>
            <a:ext cx="6701563" cy="2409114"/>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a:spLocks noGrp="1"/>
          </p:cNvSpPr>
          <p:nvPr>
            <p:ph type="title"/>
          </p:nvPr>
        </p:nvSpPr>
        <p:spPr>
          <a:xfrm>
            <a:off x="639762" y="905292"/>
            <a:ext cx="8596669"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3.	SỬ DỤNG FIREBASE ĐỂ THIẾT KẾ CHỨC NĂNG ĐĂNG KÝ/ĐĂNG NHẬP</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5" name="Content Placeholder 2"/>
          <p:cNvSpPr>
            <a:spLocks noGrp="1"/>
          </p:cNvSpPr>
          <p:nvPr>
            <p:ph idx="1"/>
          </p:nvPr>
        </p:nvSpPr>
        <p:spPr>
          <a:xfrm>
            <a:off x="639763" y="1440487"/>
            <a:ext cx="8596668" cy="5417513"/>
          </a:xfrm>
        </p:spPr>
        <p:txBody>
          <a:bodyPr>
            <a:normAutofit/>
          </a:bodyPr>
          <a:lstStyle/>
          <a:p>
            <a:pPr marL="0" indent="0">
              <a:buClr>
                <a:schemeClr val="tx1"/>
              </a:buClr>
              <a:buNone/>
            </a:pP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Sử dụng phương thức Authentication của Firebase để thiết kế chức năng đăng ký/đăng nhập.</a:t>
            </a:r>
          </a:p>
          <a:p>
            <a:pPr marL="0" indent="0">
              <a:buClr>
                <a:schemeClr val="tx1"/>
              </a:buClr>
              <a:buNone/>
            </a:pP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Clr>
                <a:schemeClr val="tx1"/>
              </a:buClr>
              <a:buNone/>
            </a:pP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pic>
        <p:nvPicPr>
          <p:cNvPr id="1028" name="Picture 4" descr="Firebase, google icon - Free download on Iconfinde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05179" y="2070079"/>
            <a:ext cx="1930744" cy="193074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545650" y="3717633"/>
            <a:ext cx="1649802" cy="369332"/>
          </a:xfrm>
          <a:prstGeom prst="rect">
            <a:avLst/>
          </a:prstGeom>
          <a:noFill/>
        </p:spPr>
        <p:txBody>
          <a:bodyPr wrap="square" rtlCol="0">
            <a:spAutoFit/>
          </a:bodyPr>
          <a:lstStyle/>
          <a:p>
            <a:pPr algn="ctr"/>
            <a:r>
              <a:rPr lang="en-US" smtClean="0">
                <a:solidFill>
                  <a:srgbClr val="FF0000"/>
                </a:solidFill>
                <a:latin typeface="Tahoma" panose="020B0604030504040204" pitchFamily="34" charset="0"/>
                <a:ea typeface="Tahoma" panose="020B0604030504040204" pitchFamily="34" charset="0"/>
                <a:cs typeface="Tahoma" panose="020B0604030504040204" pitchFamily="34" charset="0"/>
              </a:rPr>
              <a:t>Authentication</a:t>
            </a:r>
            <a:endParaRPr lang="en-US">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sp>
        <p:nvSpPr>
          <p:cNvPr id="9" name="Oval 8"/>
          <p:cNvSpPr/>
          <p:nvPr/>
        </p:nvSpPr>
        <p:spPr>
          <a:xfrm>
            <a:off x="4918187" y="2530339"/>
            <a:ext cx="2127045" cy="65282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00" smtClean="0">
                <a:latin typeface="Tahoma" panose="020B0604030504040204" pitchFamily="34" charset="0"/>
                <a:ea typeface="Tahoma" panose="020B0604030504040204" pitchFamily="34" charset="0"/>
                <a:cs typeface="Tahoma" panose="020B0604030504040204" pitchFamily="34" charset="0"/>
              </a:rPr>
              <a:t>Email/Password</a:t>
            </a:r>
            <a:endParaRPr lang="en-US" sz="1500">
              <a:latin typeface="Tahoma" panose="020B0604030504040204" pitchFamily="34" charset="0"/>
              <a:ea typeface="Tahoma" panose="020B0604030504040204" pitchFamily="34" charset="0"/>
              <a:cs typeface="Tahoma" panose="020B0604030504040204" pitchFamily="34" charset="0"/>
            </a:endParaRPr>
          </a:p>
        </p:txBody>
      </p:sp>
      <p:sp>
        <p:nvSpPr>
          <p:cNvPr id="12" name="Oval 11"/>
          <p:cNvSpPr/>
          <p:nvPr/>
        </p:nvSpPr>
        <p:spPr>
          <a:xfrm>
            <a:off x="4950263" y="3348000"/>
            <a:ext cx="2094969" cy="65282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00" smtClean="0">
                <a:latin typeface="Tahoma" panose="020B0604030504040204" pitchFamily="34" charset="0"/>
                <a:ea typeface="Tahoma" panose="020B0604030504040204" pitchFamily="34" charset="0"/>
                <a:cs typeface="Tahoma" panose="020B0604030504040204" pitchFamily="34" charset="0"/>
              </a:rPr>
              <a:t>Google</a:t>
            </a:r>
            <a:endParaRPr lang="en-US" sz="1500">
              <a:latin typeface="Tahoma" panose="020B0604030504040204" pitchFamily="34" charset="0"/>
              <a:ea typeface="Tahoma" panose="020B0604030504040204" pitchFamily="34" charset="0"/>
              <a:cs typeface="Tahoma" panose="020B0604030504040204" pitchFamily="34" charset="0"/>
            </a:endParaRPr>
          </a:p>
        </p:txBody>
      </p:sp>
      <p:cxnSp>
        <p:nvCxnSpPr>
          <p:cNvPr id="11" name="Straight Arrow Connector 10"/>
          <p:cNvCxnSpPr>
            <a:endCxn id="9" idx="2"/>
          </p:cNvCxnSpPr>
          <p:nvPr/>
        </p:nvCxnSpPr>
        <p:spPr>
          <a:xfrm flipV="1">
            <a:off x="4049965" y="2856751"/>
            <a:ext cx="868222" cy="41283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12" idx="2"/>
          </p:cNvCxnSpPr>
          <p:nvPr/>
        </p:nvCxnSpPr>
        <p:spPr>
          <a:xfrm>
            <a:off x="4049965" y="3269588"/>
            <a:ext cx="900298" cy="4048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p:cNvPicPr>
            <a:picLocks noChangeAspect="1"/>
          </p:cNvPicPr>
          <p:nvPr/>
        </p:nvPicPr>
        <p:blipFill>
          <a:blip r:embed="rId4"/>
          <a:stretch>
            <a:fillRect/>
          </a:stretch>
        </p:blipFill>
        <p:spPr>
          <a:xfrm>
            <a:off x="742519" y="4312959"/>
            <a:ext cx="6496049" cy="2239456"/>
          </a:xfrm>
          <a:prstGeom prst="rect">
            <a:avLst/>
          </a:prstGeom>
        </p:spPr>
      </p:pic>
    </p:spTree>
    <p:extLst>
      <p:ext uri="{BB962C8B-B14F-4D97-AF65-F5344CB8AC3E}">
        <p14:creationId xmlns:p14="http://schemas.microsoft.com/office/powerpoint/2010/main" val="20077473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639763" y="4226817"/>
            <a:ext cx="10054363" cy="2017229"/>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itle 1"/>
          <p:cNvSpPr>
            <a:spLocks noGrp="1"/>
          </p:cNvSpPr>
          <p:nvPr>
            <p:ph type="title"/>
          </p:nvPr>
        </p:nvSpPr>
        <p:spPr>
          <a:xfrm>
            <a:off x="639762" y="905292"/>
            <a:ext cx="8596669"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3.	SỬ DỤNG FIREBASE ĐỂ THIẾT KẾ CHỨC NĂNG </a:t>
            </a:r>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ĐĂNG TẢI TÀI LIỆU</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4" name="Content Placeholder 2"/>
          <p:cNvSpPr>
            <a:spLocks noGrp="1"/>
          </p:cNvSpPr>
          <p:nvPr>
            <p:ph idx="1"/>
          </p:nvPr>
        </p:nvSpPr>
        <p:spPr>
          <a:xfrm>
            <a:off x="639763" y="1440487"/>
            <a:ext cx="8596668" cy="5417513"/>
          </a:xfrm>
        </p:spPr>
        <p:txBody>
          <a:bodyPr>
            <a:normAutofit/>
          </a:bodyPr>
          <a:lstStyle/>
          <a:p>
            <a:pPr marL="0" indent="0">
              <a:buClr>
                <a:schemeClr val="tx1"/>
              </a:buClr>
              <a:buNone/>
            </a:pPr>
            <a:r>
              <a:rPr lang="en-US" smtClean="0">
                <a:solidFill>
                  <a:schemeClr val="tx1"/>
                </a:solidFill>
                <a:latin typeface="Tahoma" panose="020B0604030504040204" pitchFamily="34" charset="0"/>
                <a:ea typeface="Tahoma" panose="020B0604030504040204" pitchFamily="34" charset="0"/>
                <a:cs typeface="Tahoma" panose="020B0604030504040204" pitchFamily="34" charset="0"/>
              </a:rPr>
              <a:t>Sử dụng phương thức Firebase Storage kết hợp với Firestore Database của Firebase để thiết kế chức năng đăng tải tài liệu.</a:t>
            </a:r>
          </a:p>
          <a:p>
            <a:pPr marL="0" indent="0">
              <a:buClr>
                <a:schemeClr val="tx1"/>
              </a:buClr>
              <a:buNone/>
            </a:pP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Clr>
                <a:schemeClr val="tx1"/>
              </a:buClr>
              <a:buNone/>
            </a:pPr>
            <a:endParaRPr lang="en-US" smtClean="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pic>
        <p:nvPicPr>
          <p:cNvPr id="2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27" name="TextBox 2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30" name="Oval 29"/>
          <p:cNvSpPr/>
          <p:nvPr/>
        </p:nvSpPr>
        <p:spPr>
          <a:xfrm>
            <a:off x="4918187" y="2530339"/>
            <a:ext cx="2518933" cy="65282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00">
                <a:solidFill>
                  <a:schemeClr val="bg1"/>
                </a:solidFill>
                <a:latin typeface="Tahoma" panose="020B0604030504040204" pitchFamily="34" charset="0"/>
                <a:ea typeface="Tahoma" panose="020B0604030504040204" pitchFamily="34" charset="0"/>
                <a:cs typeface="Tahoma" panose="020B0604030504040204" pitchFamily="34" charset="0"/>
              </a:rPr>
              <a:t>Firebase Storage</a:t>
            </a:r>
          </a:p>
        </p:txBody>
      </p:sp>
      <p:sp>
        <p:nvSpPr>
          <p:cNvPr id="31" name="Oval 30"/>
          <p:cNvSpPr/>
          <p:nvPr/>
        </p:nvSpPr>
        <p:spPr>
          <a:xfrm>
            <a:off x="4950263" y="3348000"/>
            <a:ext cx="2486857" cy="65282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500">
                <a:solidFill>
                  <a:schemeClr val="bg1"/>
                </a:solidFill>
                <a:latin typeface="Tahoma" panose="020B0604030504040204" pitchFamily="34" charset="0"/>
                <a:ea typeface="Tahoma" panose="020B0604030504040204" pitchFamily="34" charset="0"/>
                <a:cs typeface="Tahoma" panose="020B0604030504040204" pitchFamily="34" charset="0"/>
              </a:rPr>
              <a:t>Firestore Database</a:t>
            </a:r>
          </a:p>
        </p:txBody>
      </p:sp>
      <p:cxnSp>
        <p:nvCxnSpPr>
          <p:cNvPr id="32" name="Straight Arrow Connector 31"/>
          <p:cNvCxnSpPr>
            <a:endCxn id="30" idx="2"/>
          </p:cNvCxnSpPr>
          <p:nvPr/>
        </p:nvCxnSpPr>
        <p:spPr>
          <a:xfrm flipV="1">
            <a:off x="4049965" y="2856751"/>
            <a:ext cx="868222" cy="4128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endCxn id="31" idx="2"/>
          </p:cNvCxnSpPr>
          <p:nvPr/>
        </p:nvCxnSpPr>
        <p:spPr>
          <a:xfrm>
            <a:off x="4049965" y="3269588"/>
            <a:ext cx="900298" cy="4048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5" name="Picture 12" descr="Firebase Brand Guidelin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24446" y="2530339"/>
            <a:ext cx="1425519" cy="1425519"/>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0"/>
          <p:cNvPicPr>
            <a:picLocks noChangeAspect="1"/>
          </p:cNvPicPr>
          <p:nvPr/>
        </p:nvPicPr>
        <p:blipFill>
          <a:blip r:embed="rId4"/>
          <a:stretch>
            <a:fillRect/>
          </a:stretch>
        </p:blipFill>
        <p:spPr>
          <a:xfrm>
            <a:off x="739775" y="4313244"/>
            <a:ext cx="9814560" cy="1809824"/>
          </a:xfrm>
          <a:prstGeom prst="rect">
            <a:avLst/>
          </a:prstGeom>
        </p:spPr>
      </p:pic>
    </p:spTree>
    <p:extLst>
      <p:ext uri="{BB962C8B-B14F-4D97-AF65-F5344CB8AC3E}">
        <p14:creationId xmlns:p14="http://schemas.microsoft.com/office/powerpoint/2010/main" val="4445068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5850684"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6"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9" name="Content Placeholder 2"/>
          <p:cNvSpPr txBox="1">
            <a:spLocks/>
          </p:cNvSpPr>
          <p:nvPr/>
        </p:nvSpPr>
        <p:spPr>
          <a:xfrm>
            <a:off x="739775" y="1526628"/>
            <a:ext cx="8596668" cy="482192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Hoàn thiện giao diện các trang của website:</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chủ</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chi tiết tài liệu</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tin tức</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tải tài liệu</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ký</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Trang đăng nhập</a:t>
            </a:r>
          </a:p>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Hoàn thiện các chức năng chính của website:</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Chức năng tìm kiếm tài liệu</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Đánh giá tài liệu</a:t>
            </a:r>
          </a:p>
          <a:p>
            <a:pPr algn="just">
              <a:buClrTx/>
              <a:buFont typeface="+mj-lt"/>
              <a:buAutoNum type="arabicPeriod"/>
            </a:pP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Đăng </a:t>
            </a:r>
            <a:r>
              <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rPr>
              <a:t>tải tài liệu</a:t>
            </a: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1899356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39763" y="905292"/>
            <a:ext cx="3165883" cy="442921"/>
          </a:xfrm>
        </p:spPr>
        <p:txBody>
          <a:bodyPr>
            <a:normAutofit/>
          </a:bodyPr>
          <a:lstStyle/>
          <a:p>
            <a:r>
              <a:rPr lang="en-US" sz="2000"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6.	KẾT QUẢ ĐẠT ĐƯỢC</a:t>
            </a: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2" descr="Trường Đại học Trà Vinh - tvu.edu.v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 y="1"/>
            <a:ext cx="8191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39775" y="140325"/>
            <a:ext cx="3162300" cy="338554"/>
          </a:xfrm>
          <a:prstGeom prst="rect">
            <a:avLst/>
          </a:prstGeom>
          <a:noFill/>
        </p:spPr>
        <p:txBody>
          <a:bodyPr wrap="square" rtlCol="0">
            <a:spAutoFit/>
          </a:bodyPr>
          <a:lstStyle/>
          <a:p>
            <a:r>
              <a:rPr lang="en-US" sz="1600" smtClean="0">
                <a:latin typeface="Tahoma" panose="020B0604030504040204" pitchFamily="34" charset="0"/>
                <a:ea typeface="Tahoma" panose="020B0604030504040204" pitchFamily="34" charset="0"/>
                <a:cs typeface="Tahoma" panose="020B0604030504040204" pitchFamily="34" charset="0"/>
              </a:rPr>
              <a:t>TRƯỜNG ĐẠI HỌC TRÀ VINH</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7" name="TextBox 6"/>
          <p:cNvSpPr txBox="1"/>
          <p:nvPr/>
        </p:nvSpPr>
        <p:spPr>
          <a:xfrm>
            <a:off x="739775" y="449878"/>
            <a:ext cx="1860550" cy="276999"/>
          </a:xfrm>
          <a:prstGeom prst="rect">
            <a:avLst/>
          </a:prstGeom>
          <a:noFill/>
        </p:spPr>
        <p:txBody>
          <a:bodyPr wrap="square" rtlCol="0">
            <a:spAutoFit/>
          </a:bodyPr>
          <a:lstStyle/>
          <a:p>
            <a:r>
              <a:rPr lang="en-US" sz="1200" smtClean="0">
                <a:latin typeface="Tahoma" panose="020B0604030504040204" pitchFamily="34" charset="0"/>
                <a:ea typeface="Tahoma" panose="020B0604030504040204" pitchFamily="34" charset="0"/>
                <a:cs typeface="Tahoma" panose="020B0604030504040204" pitchFamily="34" charset="0"/>
              </a:rPr>
              <a:t>TRA VINH UNIVERSITY</a:t>
            </a:r>
            <a:endParaRPr lang="en-US" sz="120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p:cNvSpPr txBox="1">
            <a:spLocks/>
          </p:cNvSpPr>
          <p:nvPr/>
        </p:nvSpPr>
        <p:spPr>
          <a:xfrm>
            <a:off x="739776" y="1526628"/>
            <a:ext cx="4642122" cy="508317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ClrTx/>
              <a:buNone/>
            </a:pPr>
            <a:r>
              <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Giao diện trang chủ</a:t>
            </a:r>
          </a:p>
          <a:p>
            <a:pPr marL="0" indent="0" algn="just">
              <a:buClrTx/>
              <a:buNone/>
            </a:pPr>
            <a:r>
              <a:rPr lang="en-US" sz="1600">
                <a:solidFill>
                  <a:schemeClr val="tx1"/>
                </a:solidFill>
                <a:latin typeface="Tahoma" panose="020B0604030504040204" pitchFamily="34" charset="0"/>
                <a:ea typeface="Tahoma" panose="020B0604030504040204" pitchFamily="34" charset="0"/>
                <a:cs typeface="Tahoma" panose="020B0604030504040204" pitchFamily="34" charset="0"/>
              </a:rPr>
              <a:t>Mô tả giao diện trang chủ: trang này thể hiện giao diện tổng quan về tài liệu, các tài liệu có lượt xem và lượt tương tác cao sẽ được hiển thị ở đây.</a:t>
            </a:r>
          </a:p>
          <a:p>
            <a:pPr marL="0" indent="0" algn="just">
              <a:buClrTx/>
              <a:buNone/>
            </a:pPr>
            <a:endParaRPr lang="en-US" i="1" smtClean="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indent="0" algn="just">
              <a:buClrTx/>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sz="1600"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ClrTx/>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lgn="just">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i="1" smtClean="0">
              <a:solidFill>
                <a:schemeClr val="tx1"/>
              </a:solidFill>
              <a:latin typeface="Tahoma" panose="020B0604030504040204" pitchFamily="34" charset="0"/>
              <a:ea typeface="Tahoma" panose="020B0604030504040204" pitchFamily="34" charset="0"/>
              <a:cs typeface="Tahoma" panose="020B0604030504040204" pitchFamily="34" charset="0"/>
            </a:endParaRPr>
          </a:p>
          <a:p>
            <a:pPr marL="0" indent="0">
              <a:buFont typeface="Wingdings 3" charset="2"/>
              <a:buNone/>
            </a:pPr>
            <a:endParaRPr lang="en-US">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17" name="Rectangle 16"/>
          <p:cNvSpPr/>
          <p:nvPr/>
        </p:nvSpPr>
        <p:spPr>
          <a:xfrm>
            <a:off x="5466231" y="1628502"/>
            <a:ext cx="3669060" cy="4981303"/>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p:cNvPicPr>
            <a:picLocks noChangeAspect="1"/>
          </p:cNvPicPr>
          <p:nvPr/>
        </p:nvPicPr>
        <p:blipFill>
          <a:blip r:embed="rId3"/>
          <a:stretch>
            <a:fillRect/>
          </a:stretch>
        </p:blipFill>
        <p:spPr>
          <a:xfrm>
            <a:off x="5724309" y="1798095"/>
            <a:ext cx="3202403" cy="4642115"/>
          </a:xfrm>
          <a:prstGeom prst="rect">
            <a:avLst/>
          </a:prstGeom>
        </p:spPr>
      </p:pic>
    </p:spTree>
    <p:extLst>
      <p:ext uri="{BB962C8B-B14F-4D97-AF65-F5344CB8AC3E}">
        <p14:creationId xmlns:p14="http://schemas.microsoft.com/office/powerpoint/2010/main" val="112139823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TM02900688[[fn=Facet]]</Template>
  <TotalTime>370</TotalTime>
  <Words>1629</Words>
  <Application>Microsoft Office PowerPoint</Application>
  <PresentationFormat>Widescreen</PresentationFormat>
  <Paragraphs>208</Paragraphs>
  <Slides>20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Tahoma</vt:lpstr>
      <vt:lpstr>Trebuchet MS</vt:lpstr>
      <vt:lpstr>Wingdings 3</vt:lpstr>
      <vt:lpstr>Facet</vt:lpstr>
      <vt:lpstr>THIẾT KẾ FRONT-END CHO WEBSITE  GIỚI THIỆU VÀ CHIA SẺ TÀI LIỆU HỌC TẬP</vt:lpstr>
      <vt:lpstr>NỘI DUNG ĐỒ ÁN</vt:lpstr>
      <vt:lpstr>1. LÍ DO CHỌN ĐỀ TÀI, MỤC TIÊU NGHIÊN CỨU</vt:lpstr>
      <vt:lpstr>2.  CƠ SỞ LÝ THUYẾT</vt:lpstr>
      <vt:lpstr>3. MÔ TẢ ĐỀ TÀI</vt:lpstr>
      <vt:lpstr>3. SỬ DỤNG FIREBASE ĐỂ THIẾT KẾ CHỨC NĂNG ĐĂNG KÝ/ĐĂNG NHẬP</vt:lpstr>
      <vt:lpstr>3. SỬ DỤNG FIREBASE ĐỂ THIẾT KẾ CHỨC NĂNG ĐĂNG TẢI TÀI LIỆU</vt:lpstr>
      <vt:lpstr>6. KẾT QUẢ ĐẠT ĐƯỢC</vt:lpstr>
      <vt:lpstr>6. KẾT QUẢ ĐẠT ĐƯỢC</vt:lpstr>
      <vt:lpstr>6. KẾT QUẢ ĐẠT ĐƯỢC</vt:lpstr>
      <vt:lpstr>6. KẾT QUẢ ĐẠT ĐƯỢC</vt:lpstr>
      <vt:lpstr>6. KẾT QUẢ ĐẠT ĐƯỢC</vt:lpstr>
      <vt:lpstr>6. KẾT QUẢ ĐẠT ĐƯỢC</vt:lpstr>
      <vt:lpstr>6. KẾT QUẢ ĐẠT ĐƯỢC</vt:lpstr>
      <vt:lpstr>6. KẾT QUẢ ĐẠT ĐƯỢC</vt:lpstr>
      <vt:lpstr>6. KẾT QUẢ ĐẠT ĐƯỢC</vt:lpstr>
      <vt:lpstr>6. KẾT QUẢ ĐẠT ĐƯỢC</vt:lpstr>
      <vt:lpstr>7. HƯỚNG PHÁT TRIỂN</vt:lpstr>
      <vt:lpstr>8. KẾT LUẬN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THIẾT KẾ FRONT-END CHO WEBSITE  GIỚI THIỆU VÀ CHIA SẺ TÀI LIỆU HỌC TẬP</dc:title>
  <dc:creator>Microsoft account</dc:creator>
  <cp:lastModifiedBy>Microsoft account</cp:lastModifiedBy>
  <cp:revision>55</cp:revision>
  <dcterms:created xsi:type="dcterms:W3CDTF">2025-01-01T07:47:49Z</dcterms:created>
  <dcterms:modified xsi:type="dcterms:W3CDTF">2025-01-02T07:05:31Z</dcterms:modified>
</cp:coreProperties>
</file>

<file path=docProps/thumbnail.jpeg>
</file>